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"/>
  </p:notesMasterIdLst>
  <p:sldIdLst>
    <p:sldId id="257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F2F2"/>
    <a:srgbClr val="C7DDF1"/>
    <a:srgbClr val="DAE9F6"/>
    <a:srgbClr val="699CD3"/>
    <a:srgbClr val="FF3D3D"/>
    <a:srgbClr val="FFE0C8"/>
    <a:srgbClr val="F0F0F0"/>
    <a:srgbClr val="FFB787"/>
    <a:srgbClr val="C21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6595" autoAdjust="0"/>
  </p:normalViewPr>
  <p:slideViewPr>
    <p:cSldViewPr snapToGrid="0">
      <p:cViewPr>
        <p:scale>
          <a:sx n="25" d="100"/>
          <a:sy n="25" d="100"/>
        </p:scale>
        <p:origin x="2802" y="-89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onghyeok You" userId="2867cd6e6ced4d99" providerId="LiveId" clId="{E64994F2-7086-455B-A305-3AF109B7CE9A}"/>
    <pc:docChg chg="undo custSel addSld delSld modSld sldOrd">
      <pc:chgData name="Jeonghyeok You" userId="2867cd6e6ced4d99" providerId="LiveId" clId="{E64994F2-7086-455B-A305-3AF109B7CE9A}" dt="2026-06-22T09:14:32.529" v="3514" actId="20577"/>
      <pc:docMkLst>
        <pc:docMk/>
      </pc:docMkLst>
      <pc:sldChg chg="addSp delSp modSp add mod ord">
        <pc:chgData name="Jeonghyeok You" userId="2867cd6e6ced4d99" providerId="LiveId" clId="{E64994F2-7086-455B-A305-3AF109B7CE9A}" dt="2026-06-22T09:14:32.529" v="3514" actId="20577"/>
        <pc:sldMkLst>
          <pc:docMk/>
          <pc:sldMk cId="4004433993" sldId="257"/>
        </pc:sldMkLst>
        <pc:spChg chg="mod">
          <ac:chgData name="Jeonghyeok You" userId="2867cd6e6ced4d99" providerId="LiveId" clId="{E64994F2-7086-455B-A305-3AF109B7CE9A}" dt="2026-06-22T09:13:57.855" v="3459" actId="20577"/>
          <ac:spMkLst>
            <pc:docMk/>
            <pc:sldMk cId="4004433993" sldId="257"/>
            <ac:spMk id="65" creationId="{39A97FEE-872D-98F6-FDC4-5C84BEF3048F}"/>
          </ac:spMkLst>
        </pc:spChg>
        <pc:spChg chg="mod">
          <ac:chgData name="Jeonghyeok You" userId="2867cd6e6ced4d99" providerId="LiveId" clId="{E64994F2-7086-455B-A305-3AF109B7CE9A}" dt="2026-06-22T09:14:32.529" v="3514" actId="20577"/>
          <ac:spMkLst>
            <pc:docMk/>
            <pc:sldMk cId="4004433993" sldId="257"/>
            <ac:spMk id="69" creationId="{2FE8B7C4-D0FD-8B72-031E-B61DE7F3567D}"/>
          </ac:spMkLst>
        </pc:spChg>
        <pc:spChg chg="mod">
          <ac:chgData name="Jeonghyeok You" userId="2867cd6e6ced4d99" providerId="LiveId" clId="{E64994F2-7086-455B-A305-3AF109B7CE9A}" dt="2026-06-22T09:13:51.071" v="3445" actId="20577"/>
          <ac:spMkLst>
            <pc:docMk/>
            <pc:sldMk cId="4004433993" sldId="257"/>
            <ac:spMk id="535" creationId="{08266EA6-97C5-AE0F-0E3C-AFF8D6DF1EBD}"/>
          </ac:spMkLst>
        </pc:spChg>
        <pc:spChg chg="mod">
          <ac:chgData name="Jeonghyeok You" userId="2867cd6e6ced4d99" providerId="LiveId" clId="{E64994F2-7086-455B-A305-3AF109B7CE9A}" dt="2026-06-22T09:13:16.391" v="3379" actId="20577"/>
          <ac:spMkLst>
            <pc:docMk/>
            <pc:sldMk cId="4004433993" sldId="257"/>
            <ac:spMk id="561" creationId="{B78CC824-2E9C-E247-5B56-F30CF145A6AD}"/>
          </ac:spMkLst>
        </pc:spChg>
        <pc:picChg chg="mod">
          <ac:chgData name="Jeonghyeok You" userId="2867cd6e6ced4d99" providerId="LiveId" clId="{E64994F2-7086-455B-A305-3AF109B7CE9A}" dt="2026-06-22T09:14:20.090" v="3493" actId="1076"/>
          <ac:picMkLst>
            <pc:docMk/>
            <pc:sldMk cId="4004433993" sldId="257"/>
            <ac:picMk id="68" creationId="{B0E8D90B-E144-9DF6-1B7B-CA7720CEF5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F03C8-7DA2-4399-BC34-C16C10330559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D914B-E85C-428C-9339-8A534CBE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42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FF1E8-76A4-40FA-BF68-3AF466FA0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5FBECA-9D0B-6697-B5D3-D037AD878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2F4F73-ABB2-2DBC-DD98-A6B3FFC5A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4A9795-4C36-686A-FCC4-FCCD9434B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914B-E85C-428C-9339-8A534CBE4B3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77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1ED19-0AFB-4D3B-A61B-A1BE988F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503737-0B0D-4111-9ED3-4DDCB078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50269E-D5A6-42EA-9569-756B753F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CD4D6-4B21-4D9A-A8AF-433EE7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44B63-ACF6-4097-9665-C23086E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4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02585-C8B6-4DD9-AC4F-830FB4EA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398F7-BACD-4A58-88B7-2227CC9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0C185-64C0-418A-BCFC-7DEDCD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8D56E-D4F7-47E8-A19A-9BC39D7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00B9A9-1E97-4DBF-AD98-0701406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6584A-13A0-4D13-A06E-72D382E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1175"/>
            <a:ext cx="26112787" cy="17805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2D6BE-D481-47FD-B36D-B5A23256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4850"/>
            <a:ext cx="26112787" cy="9363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83201-2E3C-4AA7-89F7-9FA66B1E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5CDE1-51D2-4413-A784-7E579C68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ACC09-BE24-44EC-9378-16E5346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5F4B6-8C40-47DF-8091-00FF0A7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0F416-4B66-4EF3-9A16-700BFDAE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79400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E53372-6B35-4546-BBDC-C67734A9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3013" y="11395075"/>
            <a:ext cx="12980987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E6D597-DA6F-44E8-89A5-BC7D3AC5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7F6CB-778B-4FA6-9F70-229EA4F5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B2C016-57AB-418A-A772-C9EC6BCF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68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FC194-E94F-4959-90B0-4945E53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1200" cy="82724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6E831-4128-47A3-86F5-7A584396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7950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4007DE-8C99-4807-B05A-3ABF9CE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5288"/>
            <a:ext cx="12807950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84C7CD-EC2E-402F-8B3F-1538D0C5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7313" y="10493375"/>
            <a:ext cx="12869862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CA60DE-CF42-47AF-9FA8-8E11C93A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7313" y="15635288"/>
            <a:ext cx="12869862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D2D1A6-A866-4D55-B0E1-5418A69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0AF8D5-C67F-4ABC-9194-19AD746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606EA-FC00-4D19-834A-942CA98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0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52651E-74BB-484C-A330-FB3AB14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CCF4C-62C7-40E7-A30A-0939D66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0D5BA-D25D-4C35-AA47-FA3FC248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1F752-3D28-4D1A-B27E-79A141D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9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B8C19-A9CA-439C-82EA-071E9B6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1029A3-E360-47BA-BC21-0DF65404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0F7F38-BF87-4D51-8D19-90709932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6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61E73-5DD4-495D-BF46-47336D72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40711-59C8-4004-9944-47225498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E9F907-2618-4720-B502-5B380B004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11D1B-BDC5-4251-A76F-E2E5448E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AC551B-BA06-4FF3-95B3-A5F40C6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C3978-E5D9-4746-96E3-35F4A9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E52AD-4BA5-4C47-B72E-D2C4196E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A557B7-1D5E-473A-A029-ADDCDCC6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9618EC-29DB-4EC6-914A-0647CD00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7CCCD2-0064-45A8-9912-54A7AAEF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B8BCB7-D0BD-43FC-8302-C385832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A76C7-8EFB-44DA-AC95-C40EC6B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07432-7454-4EAF-9DA3-BCAFB6BD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CC47F-D891-419C-AF80-9019F38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1C0E0D-D233-40F1-A0A0-352CD7B1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80D44-CE83-4FC8-9D81-EFB01AC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A7A8DB-FEA6-4F44-B680-572DEBC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02FC46-D0B7-4D80-BB34-215503495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200" y="2279650"/>
            <a:ext cx="6527800" cy="362727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5905FB-2068-403A-A6AD-81710248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2587" cy="362727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58EAC6-5EE6-4FE4-A574-9D82E5B9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CC18C-6E81-4D0B-9A5F-0741B72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421F1A-8C8F-476C-A27D-B98F972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73F63-30D8-4908-B1B0-0BC1A46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233350-BE32-45AC-8763-C12EB16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89161-B8EE-450E-86A1-A3BE277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EEC98B-8DC5-4759-87CF-227F88C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06CC58-7FE5-4DA9-A4B9-DBA1031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42740-7859-40CB-9B0E-73127D8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EAB75-E5D5-4004-B83F-47390B81F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60FE-C7B7-4266-BCB6-96A31C18DB18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DA9EE-DD15-49C4-8261-FC0A951E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52CA66-D44E-4258-B0AE-BD8081C9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A9E9-333F-8BC7-34B7-14390411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023B4D2-7933-C204-F100-132D809E5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3" y="0"/>
            <a:ext cx="30275211" cy="42798610"/>
          </a:xfrm>
          <a:prstGeom prst="rect">
            <a:avLst/>
          </a:prstGeom>
          <a:ln>
            <a:noFill/>
          </a:ln>
        </p:spPr>
      </p:pic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15DDD179-D17E-9EC7-3889-BB40282B5726}"/>
              </a:ext>
            </a:extLst>
          </p:cNvPr>
          <p:cNvSpPr/>
          <p:nvPr/>
        </p:nvSpPr>
        <p:spPr>
          <a:xfrm>
            <a:off x="0" y="3505193"/>
            <a:ext cx="30478678" cy="5468948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6600" b="1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A Reconfigurable SRAM Analog CIM Macro with Unified Capacitor Local Computing Cells for Efficiency–Accuracy Optimized Real-Time Object Detection</a:t>
            </a:r>
          </a:p>
          <a:p>
            <a:pPr algn="ctr"/>
            <a:r>
              <a:rPr lang="en-US" altLang="ko-KR" sz="691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Jeonghyeok You 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and Seong-Ook Jung </a:t>
            </a:r>
          </a:p>
          <a:p>
            <a:pPr algn="ctr"/>
            <a:r>
              <a:rPr lang="en-US" altLang="ko-KR" sz="6910" i="1" kern="0" dirty="0">
                <a:effectLst/>
                <a:latin typeface="Times New Roman" panose="02020603050405020304" pitchFamily="18" charset="0"/>
                <a:ea typeface="jmhvci"/>
              </a:rPr>
              <a:t>Yonsei University, Korea</a:t>
            </a:r>
            <a:endParaRPr lang="ko-KR" altLang="ko-KR" sz="6910" kern="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A56A48D-B665-63A6-BFB0-176330B0F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FCCF0F4-19B6-F1CE-178C-C1904AAA1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A5CA5127-1CB2-5DA3-6E13-A79B2F14AF5D}"/>
              </a:ext>
            </a:extLst>
          </p:cNvPr>
          <p:cNvSpPr/>
          <p:nvPr/>
        </p:nvSpPr>
        <p:spPr>
          <a:xfrm>
            <a:off x="365392" y="8786667"/>
            <a:ext cx="12969609" cy="12801331"/>
          </a:xfrm>
          <a:prstGeom prst="roundRect">
            <a:avLst>
              <a:gd name="adj" fmla="val 4013"/>
            </a:avLst>
          </a:prstGeom>
          <a:solidFill>
            <a:srgbClr val="DAE9F6"/>
          </a:solidFill>
          <a:ln>
            <a:noFill/>
          </a:ln>
          <a:effectLst>
            <a:outerShdw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모서리가 둥근 직사각형 18">
            <a:extLst>
              <a:ext uri="{FF2B5EF4-FFF2-40B4-BE49-F238E27FC236}">
                <a16:creationId xmlns:a16="http://schemas.microsoft.com/office/drawing/2014/main" id="{C58A997E-7A54-D344-3610-BF80413A67A1}"/>
              </a:ext>
            </a:extLst>
          </p:cNvPr>
          <p:cNvSpPr/>
          <p:nvPr/>
        </p:nvSpPr>
        <p:spPr>
          <a:xfrm>
            <a:off x="746584" y="8413970"/>
            <a:ext cx="4290909" cy="747213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1. Introduction</a:t>
            </a:r>
            <a:endParaRPr kumimoji="0" lang="ko-KR" altLang="en-US" sz="4000" b="1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모서리가 둥근 직사각형 19">
            <a:extLst>
              <a:ext uri="{FF2B5EF4-FFF2-40B4-BE49-F238E27FC236}">
                <a16:creationId xmlns:a16="http://schemas.microsoft.com/office/drawing/2014/main" id="{71764BE7-F56B-12EB-403D-6BB7D7D6E2C8}"/>
              </a:ext>
            </a:extLst>
          </p:cNvPr>
          <p:cNvSpPr/>
          <p:nvPr/>
        </p:nvSpPr>
        <p:spPr>
          <a:xfrm>
            <a:off x="493196" y="16707568"/>
            <a:ext cx="12882174" cy="5127393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685800" marR="0" lvl="0" indent="-685800" algn="just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Analog CIM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은 메모리 내부 병렬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MAC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연산을 통해 높은 에너지 효율과 면적 효율을 제공함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685800" marR="0" lvl="0" indent="-685800" algn="just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그러나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object detection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은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backbone, neck, head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등 이질적인 모듈로 구성되며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연산별 정확도 민감도가 크게 다름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685800" marR="0" lvl="0" indent="-685800" algn="just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따라서 기존의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Parameter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고정한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Analog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CIM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구조로는 정확도와 효율을 동시에 만족시키기 어려움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이를 해결하기 위해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본 연구에서는 효율적인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reconfigurable SRAM analog CIM macro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제안함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7" name="사각형: 둥근 모서리 86">
            <a:extLst>
              <a:ext uri="{FF2B5EF4-FFF2-40B4-BE49-F238E27FC236}">
                <a16:creationId xmlns:a16="http://schemas.microsoft.com/office/drawing/2014/main" id="{B6CE2478-2DB9-9F41-3B91-66698A790532}"/>
              </a:ext>
            </a:extLst>
          </p:cNvPr>
          <p:cNvSpPr/>
          <p:nvPr/>
        </p:nvSpPr>
        <p:spPr>
          <a:xfrm>
            <a:off x="1465944" y="9330402"/>
            <a:ext cx="10834914" cy="7624098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사각형: 둥근 모서리 120">
            <a:extLst>
              <a:ext uri="{FF2B5EF4-FFF2-40B4-BE49-F238E27FC236}">
                <a16:creationId xmlns:a16="http://schemas.microsoft.com/office/drawing/2014/main" id="{C22F17C2-02AE-7E10-F61E-FAA3CA898020}"/>
              </a:ext>
            </a:extLst>
          </p:cNvPr>
          <p:cNvSpPr/>
          <p:nvPr/>
        </p:nvSpPr>
        <p:spPr>
          <a:xfrm>
            <a:off x="340197" y="22134775"/>
            <a:ext cx="29583325" cy="9941448"/>
          </a:xfrm>
          <a:prstGeom prst="roundRect">
            <a:avLst>
              <a:gd name="adj" fmla="val 4013"/>
            </a:avLst>
          </a:prstGeom>
          <a:solidFill>
            <a:srgbClr val="DAE9F6"/>
          </a:solidFill>
          <a:ln>
            <a:noFill/>
          </a:ln>
          <a:effectLst>
            <a:outerShdw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2" name="모서리가 둥근 직사각형 18">
            <a:extLst>
              <a:ext uri="{FF2B5EF4-FFF2-40B4-BE49-F238E27FC236}">
                <a16:creationId xmlns:a16="http://schemas.microsoft.com/office/drawing/2014/main" id="{F1E6B380-EDE4-0F32-6BFD-4648CD4EE6D7}"/>
              </a:ext>
            </a:extLst>
          </p:cNvPr>
          <p:cNvSpPr/>
          <p:nvPr/>
        </p:nvSpPr>
        <p:spPr>
          <a:xfrm>
            <a:off x="892661" y="21778514"/>
            <a:ext cx="10609185" cy="831116"/>
          </a:xfrm>
          <a:prstGeom prst="roundRect">
            <a:avLst>
              <a:gd name="adj" fmla="val 26080"/>
            </a:avLst>
          </a:prstGeom>
          <a:solidFill>
            <a:srgbClr val="0070C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 Proposed CIM Operation</a:t>
            </a:r>
            <a:endParaRPr kumimoji="0" lang="ko-KR" altLang="en-US" sz="4000" b="1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id="{2D0A618A-56A9-5295-9845-7B663EEA24B9}"/>
              </a:ext>
            </a:extLst>
          </p:cNvPr>
          <p:cNvSpPr/>
          <p:nvPr/>
        </p:nvSpPr>
        <p:spPr>
          <a:xfrm>
            <a:off x="484118" y="23334583"/>
            <a:ext cx="21562836" cy="7888676"/>
          </a:xfrm>
          <a:prstGeom prst="roundRect">
            <a:avLst>
              <a:gd name="adj" fmla="val 3856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모서리가 둥근 직사각형 19">
            <a:extLst>
              <a:ext uri="{FF2B5EF4-FFF2-40B4-BE49-F238E27FC236}">
                <a16:creationId xmlns:a16="http://schemas.microsoft.com/office/drawing/2014/main" id="{C34D439A-0D5F-497E-3825-3A45FD995E7C}"/>
              </a:ext>
            </a:extLst>
          </p:cNvPr>
          <p:cNvSpPr/>
          <p:nvPr/>
        </p:nvSpPr>
        <p:spPr>
          <a:xfrm>
            <a:off x="22150622" y="22239482"/>
            <a:ext cx="7817295" cy="10040657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742950" indent="-742950" defTabSz="3507730" latinLnBrk="1">
              <a:buFont typeface="Wingdings" panose="05000000000000000000" pitchFamily="2" charset="2"/>
              <a:buChar char="Ø"/>
              <a:defRPr/>
            </a:pPr>
            <a:r>
              <a:rPr lang="en-US" altLang="ko-KR" sz="3600" b="1" i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UC-LCC</a:t>
            </a:r>
            <a:r>
              <a:rPr lang="ko-KR" altLang="en-US" sz="3600" b="1" i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연산</a:t>
            </a:r>
            <a:endParaRPr lang="en-US" altLang="ko-KR" sz="3600" b="1" i="1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1" indent="-742950" defTabSz="3507730" latinLnBrk="1">
              <a:buFont typeface="+mj-lt"/>
              <a:buAutoNum type="arabicParenR"/>
              <a:defRPr/>
            </a:pPr>
            <a:r>
              <a:rPr lang="en-US" altLang="ko-KR" sz="3600" b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MAC: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입력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bit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와 저장된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weight bit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곱 결과를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local capacitor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에 누적함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1200150" lvl="1" indent="-742950" defTabSz="3507730" latinLnBrk="1">
              <a:buFont typeface="+mj-lt"/>
              <a:buAutoNum type="arabicParenR"/>
              <a:defRPr/>
            </a:pPr>
            <a:r>
              <a:rPr lang="en-US" altLang="ko-KR" sz="3600" b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WBP (weight</a:t>
            </a:r>
            <a:r>
              <a:rPr lang="ko-KR" altLang="en-US" sz="3600" b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3600" b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bit</a:t>
            </a:r>
            <a:r>
              <a:rPr lang="ko-KR" altLang="en-US" sz="3600" b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3600" b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parallel):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intra-row switch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와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WBP switch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이용하여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magnitude row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간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charge-sharing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기반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accumulation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을 수행함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1200150" lvl="1" indent="-742950" defTabSz="3507730" latinLnBrk="1">
              <a:buFont typeface="+mj-lt"/>
              <a:buAutoNum type="arabicParenR"/>
              <a:defRPr/>
            </a:pPr>
            <a:r>
              <a:rPr lang="en-US" altLang="ko-KR" sz="3600" b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ADC: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동일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capacitor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재사용하여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analog partial sum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을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SAR ADC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로 변환함</a:t>
            </a:r>
          </a:p>
          <a:p>
            <a:pPr marL="742950" indent="-742950" defTabSz="3507730" latinLnBrk="1">
              <a:buFont typeface="Wingdings" panose="05000000000000000000" pitchFamily="2" charset="2"/>
              <a:buChar char="Ø"/>
              <a:defRPr/>
            </a:pPr>
            <a:r>
              <a:rPr lang="en-US" altLang="ko-KR" sz="3600" b="1" i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Array-embedded nonlinearity cancellation: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binary-search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방식으로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CIM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연산 시작 전 수행</a:t>
            </a:r>
            <a:endParaRPr lang="en-US" altLang="ko-KR" sz="3600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12" name="사각형: 둥근 모서리 511">
            <a:extLst>
              <a:ext uri="{FF2B5EF4-FFF2-40B4-BE49-F238E27FC236}">
                <a16:creationId xmlns:a16="http://schemas.microsoft.com/office/drawing/2014/main" id="{E3BEDEE7-B6AD-CD37-4440-E73AB90E528B}"/>
              </a:ext>
            </a:extLst>
          </p:cNvPr>
          <p:cNvSpPr/>
          <p:nvPr/>
        </p:nvSpPr>
        <p:spPr>
          <a:xfrm>
            <a:off x="336039" y="32613860"/>
            <a:ext cx="15342961" cy="7985763"/>
          </a:xfrm>
          <a:prstGeom prst="roundRect">
            <a:avLst>
              <a:gd name="adj" fmla="val 4013"/>
            </a:avLst>
          </a:prstGeom>
          <a:solidFill>
            <a:srgbClr val="DAE9F6"/>
          </a:solidFill>
          <a:ln>
            <a:noFill/>
          </a:ln>
          <a:effectLst>
            <a:outerShdw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3" name="모서리가 둥근 직사각형 18">
            <a:extLst>
              <a:ext uri="{FF2B5EF4-FFF2-40B4-BE49-F238E27FC236}">
                <a16:creationId xmlns:a16="http://schemas.microsoft.com/office/drawing/2014/main" id="{00C45253-586E-29E5-9720-C1B783D43E1B}"/>
              </a:ext>
            </a:extLst>
          </p:cNvPr>
          <p:cNvSpPr/>
          <p:nvPr/>
        </p:nvSpPr>
        <p:spPr>
          <a:xfrm>
            <a:off x="484118" y="32280140"/>
            <a:ext cx="5986701" cy="783193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4. </a:t>
            </a:r>
            <a:r>
              <a:rPr lang="en-US" altLang="ko-KR" sz="4000" b="1" kern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Simulation Results</a:t>
            </a:r>
            <a:endParaRPr kumimoji="0" lang="ko-KR" altLang="en-US" sz="4000" b="1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35" name="모서리가 둥근 직사각형 19">
            <a:extLst>
              <a:ext uri="{FF2B5EF4-FFF2-40B4-BE49-F238E27FC236}">
                <a16:creationId xmlns:a16="http://schemas.microsoft.com/office/drawing/2014/main" id="{08266EA6-97C5-AE0F-0E3C-AFF8D6DF1EBD}"/>
              </a:ext>
            </a:extLst>
          </p:cNvPr>
          <p:cNvSpPr/>
          <p:nvPr/>
        </p:nvSpPr>
        <p:spPr>
          <a:xfrm>
            <a:off x="8307480" y="32656694"/>
            <a:ext cx="7371520" cy="7889285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3600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UC-LCC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기반 구조를 통해 별도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capacitor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구조 대비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area overhead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줄임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600" b="0" i="0" kern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각 </a:t>
            </a:r>
            <a:r>
              <a:rPr lang="en-US" altLang="ko-KR" sz="3600" b="0" i="0" kern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bit-parallel (IBP/WBP)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configuration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에 따른 다양한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CIM cycle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및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HW overhead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효율적으로 지원함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제안하는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nonlinearity cancellation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적용 후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IBP=2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기준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RMS ADC output error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는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WBP=1: 0.14 LSB, WBP=2: 0.13 LSB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보임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ko-KR" sz="3200" b="0" i="0" dirty="0">
              <a:effectLst/>
              <a:latin typeface="fkGroteskNeue"/>
            </a:endParaRP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ko-KR" sz="3600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47" name="사각형: 둥근 모서리 546">
            <a:extLst>
              <a:ext uri="{FF2B5EF4-FFF2-40B4-BE49-F238E27FC236}">
                <a16:creationId xmlns:a16="http://schemas.microsoft.com/office/drawing/2014/main" id="{B2E7BD9D-50AD-65E6-94F8-E1B349D3992D}"/>
              </a:ext>
            </a:extLst>
          </p:cNvPr>
          <p:cNvSpPr/>
          <p:nvPr/>
        </p:nvSpPr>
        <p:spPr>
          <a:xfrm>
            <a:off x="15872583" y="32613863"/>
            <a:ext cx="14054008" cy="7985760"/>
          </a:xfrm>
          <a:prstGeom prst="roundRect">
            <a:avLst>
              <a:gd name="adj" fmla="val 4013"/>
            </a:avLst>
          </a:prstGeom>
          <a:solidFill>
            <a:srgbClr val="DAE9F6"/>
          </a:solidFill>
          <a:ln>
            <a:noFill/>
          </a:ln>
          <a:effectLst>
            <a:outerShdw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8" name="모서리가 둥근 직사각형 18">
            <a:extLst>
              <a:ext uri="{FF2B5EF4-FFF2-40B4-BE49-F238E27FC236}">
                <a16:creationId xmlns:a16="http://schemas.microsoft.com/office/drawing/2014/main" id="{125DA8D7-31DB-9F6C-B827-06AF30565AB1}"/>
              </a:ext>
            </a:extLst>
          </p:cNvPr>
          <p:cNvSpPr/>
          <p:nvPr/>
        </p:nvSpPr>
        <p:spPr>
          <a:xfrm>
            <a:off x="16046032" y="32280140"/>
            <a:ext cx="11255493" cy="783193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5. </a:t>
            </a:r>
            <a:r>
              <a:rPr lang="en-US" altLang="ko-KR" sz="4000" b="1" kern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Chip Measurement Results &amp; Conclusion</a:t>
            </a:r>
            <a:endParaRPr kumimoji="0" lang="ko-KR" altLang="en-US" sz="4000" b="1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61" name="모서리가 둥근 직사각형 19">
            <a:extLst>
              <a:ext uri="{FF2B5EF4-FFF2-40B4-BE49-F238E27FC236}">
                <a16:creationId xmlns:a16="http://schemas.microsoft.com/office/drawing/2014/main" id="{B78CC824-2E9C-E247-5B56-F30CF145A6AD}"/>
              </a:ext>
            </a:extLst>
          </p:cNvPr>
          <p:cNvSpPr/>
          <p:nvPr/>
        </p:nvSpPr>
        <p:spPr>
          <a:xfrm>
            <a:off x="15923797" y="37431389"/>
            <a:ext cx="14015377" cy="3221009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685800" lvl="0" indent="-685800" defTabSz="3507730" latinLnBrk="1">
              <a:buFont typeface="Wingdings" panose="05000000000000000000" pitchFamily="2" charset="2"/>
              <a:buChar char="Ø"/>
              <a:defRPr/>
            </a:pPr>
            <a:r>
              <a:rPr lang="ko-KR" altLang="en-US" sz="3600" dirty="0">
                <a:latin typeface="+mj-ea"/>
                <a:ea typeface="+mj-ea"/>
              </a:rPr>
              <a:t>제안하는 매크로는 </a:t>
            </a:r>
            <a:r>
              <a:rPr lang="en-US" altLang="ko-KR" sz="3600" dirty="0">
                <a:latin typeface="+mj-ea"/>
                <a:ea typeface="+mj-ea"/>
              </a:rPr>
              <a:t>28 nm FD-SOI</a:t>
            </a:r>
            <a:r>
              <a:rPr lang="ko-KR" altLang="en-US" sz="3600" dirty="0">
                <a:latin typeface="+mj-ea"/>
                <a:ea typeface="+mj-ea"/>
              </a:rPr>
              <a:t> 공정으로 구현되었으며</a:t>
            </a:r>
            <a:r>
              <a:rPr lang="en-US" altLang="ko-KR" sz="3600" dirty="0">
                <a:latin typeface="+mj-ea"/>
                <a:ea typeface="+mj-ea"/>
              </a:rPr>
              <a:t>, 270 × 64 array</a:t>
            </a:r>
            <a:r>
              <a:rPr lang="ko-KR" altLang="en-US" sz="3600" dirty="0">
                <a:latin typeface="+mj-ea"/>
                <a:ea typeface="+mj-ea"/>
              </a:rPr>
              <a:t> 기준 </a:t>
            </a:r>
            <a:r>
              <a:rPr lang="en-US" altLang="ko-KR" sz="3600" dirty="0">
                <a:latin typeface="+mj-ea"/>
                <a:ea typeface="+mj-ea"/>
              </a:rPr>
              <a:t>0.027 mm²</a:t>
            </a:r>
            <a:r>
              <a:rPr lang="ko-KR" altLang="en-US" sz="3600" dirty="0">
                <a:latin typeface="+mj-ea"/>
                <a:ea typeface="+mj-ea"/>
              </a:rPr>
              <a:t> 면적을 가짐</a:t>
            </a:r>
            <a:r>
              <a:rPr lang="en-US" altLang="ko-KR" sz="3600" dirty="0">
                <a:latin typeface="+mj-ea"/>
                <a:ea typeface="+mj-ea"/>
              </a:rPr>
              <a:t>.</a:t>
            </a:r>
          </a:p>
          <a:p>
            <a:pPr marL="685800" lvl="0" indent="-685800" defTabSz="3507730" latinLnBrk="1">
              <a:buFont typeface="Wingdings" panose="05000000000000000000" pitchFamily="2" charset="2"/>
              <a:buChar char="Ø"/>
              <a:defRPr/>
            </a:pPr>
            <a:r>
              <a:rPr lang="fr-FR" altLang="ko-KR" sz="3600" dirty="0">
                <a:latin typeface="+mj-ea"/>
                <a:ea typeface="+mj-ea"/>
              </a:rPr>
              <a:t>YOLOv26n </a:t>
            </a:r>
            <a:r>
              <a:rPr lang="ko-KR" altLang="en-US" sz="3600" dirty="0">
                <a:latin typeface="+mj-ea"/>
                <a:ea typeface="+mj-ea"/>
              </a:rPr>
              <a:t>기준 </a:t>
            </a:r>
            <a:r>
              <a:rPr lang="fr-FR" altLang="ko-KR" sz="3600" dirty="0">
                <a:latin typeface="+mj-ea"/>
                <a:ea typeface="+mj-ea"/>
              </a:rPr>
              <a:t>peak compute density</a:t>
            </a:r>
            <a:r>
              <a:rPr lang="ko-KR" altLang="en-US" sz="3600" dirty="0">
                <a:latin typeface="+mj-ea"/>
                <a:ea typeface="+mj-ea"/>
              </a:rPr>
              <a:t>는 </a:t>
            </a:r>
            <a:r>
              <a:rPr lang="en-US" altLang="ko-KR" sz="3600" dirty="0">
                <a:latin typeface="+mj-ea"/>
                <a:ea typeface="+mj-ea"/>
              </a:rPr>
              <a:t>1.63 </a:t>
            </a:r>
            <a:r>
              <a:rPr lang="fr-FR" altLang="ko-KR" sz="3600" dirty="0">
                <a:latin typeface="+mj-ea"/>
                <a:ea typeface="+mj-ea"/>
              </a:rPr>
              <a:t>TOPS/mm², peak energy efficiency</a:t>
            </a:r>
            <a:r>
              <a:rPr lang="ko-KR" altLang="en-US" sz="3600" dirty="0">
                <a:latin typeface="+mj-ea"/>
                <a:ea typeface="+mj-ea"/>
              </a:rPr>
              <a:t>는 </a:t>
            </a:r>
            <a:r>
              <a:rPr lang="en-US" altLang="ko-KR" sz="3600" dirty="0">
                <a:latin typeface="+mj-ea"/>
                <a:ea typeface="+mj-ea"/>
              </a:rPr>
              <a:t>41.3 </a:t>
            </a:r>
            <a:r>
              <a:rPr lang="fr-FR" altLang="ko-KR" sz="3600" dirty="0">
                <a:latin typeface="+mj-ea"/>
                <a:ea typeface="+mj-ea"/>
              </a:rPr>
              <a:t>TOPS/W, </a:t>
            </a:r>
            <a:r>
              <a:rPr lang="ko-KR" altLang="en-US" sz="3600" dirty="0">
                <a:latin typeface="+mj-ea"/>
                <a:ea typeface="+mj-ea"/>
              </a:rPr>
              <a:t>최종 정확도는 </a:t>
            </a:r>
            <a:r>
              <a:rPr lang="en-US" altLang="ko-KR" sz="3600" dirty="0">
                <a:latin typeface="+mj-ea"/>
                <a:ea typeface="+mj-ea"/>
              </a:rPr>
              <a:t>77.3 </a:t>
            </a:r>
            <a:r>
              <a:rPr lang="fr-FR" altLang="ko-KR" sz="3600" dirty="0">
                <a:latin typeface="+mj-ea"/>
                <a:ea typeface="+mj-ea"/>
              </a:rPr>
              <a:t>mAP (baseline: 79.9mAP </a:t>
            </a:r>
            <a:r>
              <a:rPr lang="ko-KR" altLang="en-US" sz="3600" dirty="0">
                <a:latin typeface="+mj-ea"/>
                <a:ea typeface="+mj-ea"/>
              </a:rPr>
              <a:t>대비 </a:t>
            </a:r>
            <a:r>
              <a:rPr lang="en-US" altLang="ko-KR" sz="3600" dirty="0">
                <a:latin typeface="+mj-ea"/>
                <a:ea typeface="+mj-ea"/>
              </a:rPr>
              <a:t>-2.6mAP</a:t>
            </a:r>
            <a:r>
              <a:rPr lang="fr-FR" altLang="ko-KR" sz="3600" dirty="0">
                <a:latin typeface="+mj-ea"/>
                <a:ea typeface="+mj-ea"/>
              </a:rPr>
              <a:t>) </a:t>
            </a:r>
            <a:r>
              <a:rPr lang="ko-KR" altLang="en-US" sz="3600" dirty="0">
                <a:latin typeface="+mj-ea"/>
                <a:ea typeface="+mj-ea"/>
              </a:rPr>
              <a:t>를 달성함</a:t>
            </a:r>
            <a:r>
              <a:rPr lang="en-US" altLang="ko-KR" sz="3600" dirty="0">
                <a:latin typeface="+mj-ea"/>
                <a:ea typeface="+mj-ea"/>
              </a:rPr>
              <a:t>.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55BA4DF-4E43-8E17-C92C-499831F351E6}"/>
              </a:ext>
            </a:extLst>
          </p:cNvPr>
          <p:cNvSpPr/>
          <p:nvPr/>
        </p:nvSpPr>
        <p:spPr>
          <a:xfrm>
            <a:off x="501786" y="33285427"/>
            <a:ext cx="7754480" cy="7016643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71C3E8C3-F843-82A1-E7E6-2A5CEE2B412E}"/>
              </a:ext>
            </a:extLst>
          </p:cNvPr>
          <p:cNvSpPr/>
          <p:nvPr/>
        </p:nvSpPr>
        <p:spPr>
          <a:xfrm>
            <a:off x="16706775" y="33201760"/>
            <a:ext cx="12147967" cy="4203884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E9C8CCE6-DC35-888B-1781-613CC259EB95}"/>
              </a:ext>
            </a:extLst>
          </p:cNvPr>
          <p:cNvSpPr/>
          <p:nvPr/>
        </p:nvSpPr>
        <p:spPr>
          <a:xfrm>
            <a:off x="13478684" y="8849674"/>
            <a:ext cx="16350083" cy="12695555"/>
          </a:xfrm>
          <a:prstGeom prst="roundRect">
            <a:avLst>
              <a:gd name="adj" fmla="val 4013"/>
            </a:avLst>
          </a:prstGeom>
          <a:solidFill>
            <a:srgbClr val="DAE9F6"/>
          </a:solidFill>
          <a:ln>
            <a:noFill/>
          </a:ln>
          <a:effectLst>
            <a:outerShdw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모서리가 둥근 직사각형 18">
            <a:extLst>
              <a:ext uri="{FF2B5EF4-FFF2-40B4-BE49-F238E27FC236}">
                <a16:creationId xmlns:a16="http://schemas.microsoft.com/office/drawing/2014/main" id="{666BC4D0-DD3E-E2EB-D1F5-6EE94C5C224C}"/>
              </a:ext>
            </a:extLst>
          </p:cNvPr>
          <p:cNvSpPr/>
          <p:nvPr/>
        </p:nvSpPr>
        <p:spPr>
          <a:xfrm>
            <a:off x="14228160" y="8439739"/>
            <a:ext cx="10745381" cy="783193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 Proposed Reconfigurable SRAM CIM</a:t>
            </a:r>
            <a:endParaRPr kumimoji="0" lang="ko-KR" altLang="en-US" sz="4000" b="1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4F72762F-0774-7CC6-5BCC-A3B3AAB9CB15}"/>
              </a:ext>
            </a:extLst>
          </p:cNvPr>
          <p:cNvSpPr/>
          <p:nvPr/>
        </p:nvSpPr>
        <p:spPr>
          <a:xfrm>
            <a:off x="13750706" y="9455635"/>
            <a:ext cx="15728106" cy="6711664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19">
            <a:extLst>
              <a:ext uri="{FF2B5EF4-FFF2-40B4-BE49-F238E27FC236}">
                <a16:creationId xmlns:a16="http://schemas.microsoft.com/office/drawing/2014/main" id="{ABC00F0A-1747-2279-D3BF-133110B7AD43}"/>
              </a:ext>
            </a:extLst>
          </p:cNvPr>
          <p:cNvSpPr/>
          <p:nvPr/>
        </p:nvSpPr>
        <p:spPr>
          <a:xfrm>
            <a:off x="13665284" y="16245278"/>
            <a:ext cx="16143053" cy="5104471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제안하는 매크로는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SRAM CIM array, input DAC, row decoder, WL buffer, controller, write I/O, digital adder tree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및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accumulator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로 구성됨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각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unit row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는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64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개의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UC-LCC (Unified Capacitor Local Computing Cell)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를 포함하며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하나의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capacitor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를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MAC, WBP, ADC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단계에서 재사용함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Sign row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와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magnitude row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를 분리하여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2’s complement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기반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signed multi-bit operation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을 지원함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685800" lvl="0" indent="-685800" defTabSz="3507730" latinLnBrk="1">
              <a:buFont typeface="Wingdings" panose="05000000000000000000" pitchFamily="2" charset="2"/>
              <a:buChar char="Ø"/>
              <a:defRPr/>
            </a:pPr>
            <a:r>
              <a:rPr lang="ko-KR" altLang="en-US" sz="3600" dirty="0">
                <a:latin typeface="+mj-ea"/>
                <a:ea typeface="+mj-ea"/>
              </a:rPr>
              <a:t>또한 </a:t>
            </a:r>
            <a:r>
              <a:rPr lang="fr-FR" altLang="ko-KR" sz="3600" dirty="0">
                <a:latin typeface="+mj-ea"/>
                <a:ea typeface="+mj-ea"/>
              </a:rPr>
              <a:t>array-embedded nonlinearity cancellation </a:t>
            </a:r>
            <a:r>
              <a:rPr lang="ko-KR" altLang="en-US" sz="3600" dirty="0">
                <a:latin typeface="+mj-ea"/>
                <a:ea typeface="+mj-ea"/>
              </a:rPr>
              <a:t>기법을 통해 </a:t>
            </a:r>
            <a:r>
              <a:rPr lang="fr-FR" altLang="ko-KR" sz="3600" dirty="0">
                <a:latin typeface="+mj-ea"/>
                <a:ea typeface="+mj-ea"/>
              </a:rPr>
              <a:t>transistor nonlinearity</a:t>
            </a:r>
            <a:r>
              <a:rPr lang="ko-KR" altLang="en-US" sz="3600" dirty="0">
                <a:latin typeface="+mj-ea"/>
                <a:ea typeface="+mj-ea"/>
              </a:rPr>
              <a:t>와 </a:t>
            </a:r>
            <a:r>
              <a:rPr lang="fr-FR" altLang="ko-KR" sz="3600" dirty="0">
                <a:latin typeface="+mj-ea"/>
                <a:ea typeface="+mj-ea"/>
              </a:rPr>
              <a:t>comparator offset</a:t>
            </a:r>
            <a:r>
              <a:rPr lang="ko-KR" altLang="en-US" sz="3600" dirty="0">
                <a:latin typeface="+mj-ea"/>
                <a:ea typeface="+mj-ea"/>
              </a:rPr>
              <a:t>을 완화함</a:t>
            </a:r>
            <a:r>
              <a:rPr lang="en-US" altLang="ko-KR" sz="3600" dirty="0">
                <a:latin typeface="+mj-ea"/>
                <a:ea typeface="+mj-ea"/>
              </a:rPr>
              <a:t>.</a:t>
            </a:r>
            <a:endParaRPr lang="en-US" altLang="ko-KR" sz="3600" kern="0" dirty="0">
              <a:ln w="28575">
                <a:noFill/>
                <a:prstDash val="dash"/>
              </a:ln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Flexible IBP 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및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WBP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를 지원하여 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workload</a:t>
            </a:r>
            <a:r>
              <a:rPr lang="ko-KR" altLang="en-US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에 따른 재구성이 가능함</a:t>
            </a:r>
            <a:r>
              <a:rPr lang="en-US" altLang="ko-KR" sz="36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F47274-9967-A999-E1CA-7F5751CC2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31CC29-21B4-9BCD-24D1-E80A82F1FDDD}"/>
              </a:ext>
            </a:extLst>
          </p:cNvPr>
          <p:cNvSpPr txBox="1"/>
          <p:nvPr/>
        </p:nvSpPr>
        <p:spPr>
          <a:xfrm>
            <a:off x="10796476" y="30586874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UC-LCC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연산</a:t>
            </a:r>
          </a:p>
        </p:txBody>
      </p:sp>
      <p:pic>
        <p:nvPicPr>
          <p:cNvPr id="12" name="그림 11" descr="텍스트, 스크린샷, 도표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B0C56C-007D-EB7A-F0FE-9D1EB5C966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90"/>
          <a:stretch>
            <a:fillRect/>
          </a:stretch>
        </p:blipFill>
        <p:spPr>
          <a:xfrm>
            <a:off x="1947159" y="9471752"/>
            <a:ext cx="5093540" cy="2873524"/>
          </a:xfrm>
          <a:prstGeom prst="rect">
            <a:avLst/>
          </a:prstGeom>
        </p:spPr>
      </p:pic>
      <p:pic>
        <p:nvPicPr>
          <p:cNvPr id="15" name="그림 14" descr="텍스트, 스크린샷, 라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AD8FD7-FD41-4D61-7A8C-BECA3B8A0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509" y="9645708"/>
            <a:ext cx="3488399" cy="2603660"/>
          </a:xfrm>
          <a:prstGeom prst="rect">
            <a:avLst/>
          </a:prstGeom>
        </p:spPr>
      </p:pic>
      <p:pic>
        <p:nvPicPr>
          <p:cNvPr id="20" name="그림 19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D297FD-9C41-6CD6-99F9-48D61DD9F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894" y="13044200"/>
            <a:ext cx="7726054" cy="32804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49D2D0B-4B4C-642C-0751-60D58657E0F2}"/>
              </a:ext>
            </a:extLst>
          </p:cNvPr>
          <p:cNvSpPr txBox="1"/>
          <p:nvPr/>
        </p:nvSpPr>
        <p:spPr>
          <a:xfrm>
            <a:off x="1755858" y="12350299"/>
            <a:ext cx="1027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Object Detection (YOLOv26)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각 연산별 민감도 분석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7BDD03-4DEB-6750-9EB8-CEDEAC10A089}"/>
              </a:ext>
            </a:extLst>
          </p:cNvPr>
          <p:cNvSpPr txBox="1"/>
          <p:nvPr/>
        </p:nvSpPr>
        <p:spPr>
          <a:xfrm>
            <a:off x="1755858" y="16321485"/>
            <a:ext cx="1027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Analog CIM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의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에 따른 연산 방식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4A559B-5EA4-8452-1083-DFA3E201CA65}"/>
              </a:ext>
            </a:extLst>
          </p:cNvPr>
          <p:cNvSpPr txBox="1"/>
          <p:nvPr/>
        </p:nvSpPr>
        <p:spPr>
          <a:xfrm>
            <a:off x="10065613" y="13559256"/>
            <a:ext cx="20438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u="sng" dirty="0">
                <a:latin typeface="Arial Narrow" panose="020B0606020202030204" pitchFamily="34" charset="0"/>
                <a:cs typeface="Arial" panose="020B0604020202020204" pitchFamily="34" charset="0"/>
              </a:rPr>
              <a:t>Parameters</a:t>
            </a:r>
          </a:p>
          <a:p>
            <a:r>
              <a:rPr lang="en-US" altLang="ko-KR" sz="2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IBP: </a:t>
            </a:r>
            <a:r>
              <a:rPr lang="en-US" altLang="ko-KR" sz="2800" dirty="0">
                <a:latin typeface="Arial Narrow" panose="020B0606020202030204" pitchFamily="34" charset="0"/>
                <a:cs typeface="Arial" panose="020B0604020202020204" pitchFamily="34" charset="0"/>
              </a:rPr>
              <a:t>Input </a:t>
            </a:r>
            <a:br>
              <a:rPr lang="en-US" altLang="ko-KR" sz="28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ko-KR" sz="2800" dirty="0">
                <a:latin typeface="Arial Narrow" panose="020B0606020202030204" pitchFamily="34" charset="0"/>
                <a:cs typeface="Arial" panose="020B0604020202020204" pitchFamily="34" charset="0"/>
              </a:rPr>
              <a:t>Bit-Parallel</a:t>
            </a:r>
          </a:p>
          <a:p>
            <a:r>
              <a:rPr lang="en-US" altLang="ko-KR" sz="2800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WBP: </a:t>
            </a:r>
            <a:r>
              <a:rPr lang="en-US" altLang="ko-KR" sz="2800" dirty="0">
                <a:latin typeface="Arial Narrow" panose="020B0606020202030204" pitchFamily="34" charset="0"/>
                <a:cs typeface="Arial" panose="020B0604020202020204" pitchFamily="34" charset="0"/>
              </a:rPr>
              <a:t>Weight </a:t>
            </a:r>
            <a:br>
              <a:rPr lang="en-US" altLang="ko-KR" sz="28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ko-KR" sz="2800" dirty="0">
                <a:latin typeface="Arial Narrow" panose="020B0606020202030204" pitchFamily="34" charset="0"/>
                <a:cs typeface="Arial" panose="020B0604020202020204" pitchFamily="34" charset="0"/>
              </a:rPr>
              <a:t>Bit-Parallel</a:t>
            </a:r>
            <a:endParaRPr lang="ko-KR" alt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그림 39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582093-E689-23C1-A0E4-2949C75EF1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7749" y="9658937"/>
            <a:ext cx="6276648" cy="5972423"/>
          </a:xfrm>
          <a:prstGeom prst="rect">
            <a:avLst/>
          </a:prstGeom>
        </p:spPr>
      </p:pic>
      <p:pic>
        <p:nvPicPr>
          <p:cNvPr id="46" name="그림 45" descr="텍스트, 도표, 라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D60B05-D931-570F-81B3-A7DD50E5E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719" y="23501730"/>
            <a:ext cx="21411454" cy="6924499"/>
          </a:xfrm>
          <a:prstGeom prst="rect">
            <a:avLst/>
          </a:prstGeom>
        </p:spPr>
      </p:pic>
      <p:pic>
        <p:nvPicPr>
          <p:cNvPr id="49" name="그림 48" descr="텍스트, 도표, 스크린샷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BF6D64-6E5A-72C2-C782-32C2E60F1A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63138" y="10253868"/>
            <a:ext cx="7420806" cy="452402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B1878B1-FA3A-4B5F-C234-E0872FE72400}"/>
              </a:ext>
            </a:extLst>
          </p:cNvPr>
          <p:cNvSpPr txBox="1"/>
          <p:nvPr/>
        </p:nvSpPr>
        <p:spPr>
          <a:xfrm>
            <a:off x="13616794" y="15624799"/>
            <a:ext cx="755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제안 매크로 구조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C485CC3-BF4F-3D46-963B-17CE8EC2FB98}"/>
              </a:ext>
            </a:extLst>
          </p:cNvPr>
          <p:cNvSpPr txBox="1"/>
          <p:nvPr/>
        </p:nvSpPr>
        <p:spPr>
          <a:xfrm>
            <a:off x="21302724" y="14904913"/>
            <a:ext cx="755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Workload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에 따른  매크로 재구성 방식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863AB3-F394-1ABA-01E0-6E4E1DE1C9A4}"/>
              </a:ext>
            </a:extLst>
          </p:cNvPr>
          <p:cNvSpPr txBox="1"/>
          <p:nvPr/>
        </p:nvSpPr>
        <p:spPr>
          <a:xfrm>
            <a:off x="3480858" y="27465938"/>
            <a:ext cx="32973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(a) UC-LCC Schematic 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828503-8086-C71D-E60B-B413DCBB8939}"/>
              </a:ext>
            </a:extLst>
          </p:cNvPr>
          <p:cNvSpPr txBox="1"/>
          <p:nvPr/>
        </p:nvSpPr>
        <p:spPr>
          <a:xfrm>
            <a:off x="3323560" y="30061215"/>
            <a:ext cx="32973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(b) Unit Row Configuration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A9DF00-DF5A-E69E-0842-874988F92554}"/>
              </a:ext>
            </a:extLst>
          </p:cNvPr>
          <p:cNvSpPr txBox="1"/>
          <p:nvPr/>
        </p:nvSpPr>
        <p:spPr>
          <a:xfrm>
            <a:off x="10681303" y="30014763"/>
            <a:ext cx="43978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 Narrow" panose="020B0606020202030204" pitchFamily="34" charset="0"/>
              </a:rPr>
              <a:t>(c) Sub Array Configuration (WBP=2)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9E6EF9-6E0E-DE72-3EB9-5453F56C212D}"/>
              </a:ext>
            </a:extLst>
          </p:cNvPr>
          <p:cNvSpPr txBox="1"/>
          <p:nvPr/>
        </p:nvSpPr>
        <p:spPr>
          <a:xfrm>
            <a:off x="17183606" y="30014763"/>
            <a:ext cx="43978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 Narrow" panose="020B0606020202030204" pitchFamily="34" charset="0"/>
              </a:rPr>
              <a:t>(d) Operation Waveform (WBP=2)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61" name="그림 60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1ADA6E-CC27-FC14-9306-5EFCFBEA81D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51370"/>
          <a:stretch>
            <a:fillRect/>
          </a:stretch>
        </p:blipFill>
        <p:spPr>
          <a:xfrm>
            <a:off x="646335" y="33458187"/>
            <a:ext cx="3611563" cy="267173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8E7577F-C74A-CBE0-AD02-A416D6922CB1}"/>
              </a:ext>
            </a:extLst>
          </p:cNvPr>
          <p:cNvSpPr txBox="1"/>
          <p:nvPr/>
        </p:nvSpPr>
        <p:spPr>
          <a:xfrm>
            <a:off x="1089613" y="36129919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UC-LCC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개선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A97FEE-872D-98F6-FDC4-5C84BEF3048F}"/>
              </a:ext>
            </a:extLst>
          </p:cNvPr>
          <p:cNvSpPr txBox="1"/>
          <p:nvPr/>
        </p:nvSpPr>
        <p:spPr>
          <a:xfrm>
            <a:off x="4099003" y="35817724"/>
            <a:ext cx="4092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각 구성에 따른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CIM cycle (Latency)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그림 65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DE8DA4-064E-023E-BD12-8D816FA2E36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834" t="21827"/>
          <a:stretch>
            <a:fillRect/>
          </a:stretch>
        </p:blipFill>
        <p:spPr>
          <a:xfrm>
            <a:off x="4291052" y="33579021"/>
            <a:ext cx="3725645" cy="2088551"/>
          </a:xfrm>
          <a:prstGeom prst="rect">
            <a:avLst/>
          </a:prstGeom>
        </p:spPr>
      </p:pic>
      <p:pic>
        <p:nvPicPr>
          <p:cNvPr id="68" name="그림 67" descr="텍스트, 라인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E8D90B-E144-9DF6-1B7B-CA7720CEF5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5858" y="36936788"/>
            <a:ext cx="5235259" cy="233032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FE8B7C4-D0FD-8B72-031E-B61DE7F3567D}"/>
              </a:ext>
            </a:extLst>
          </p:cNvPr>
          <p:cNvSpPr txBox="1"/>
          <p:nvPr/>
        </p:nvSpPr>
        <p:spPr>
          <a:xfrm>
            <a:off x="693115" y="39254479"/>
            <a:ext cx="7247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각 구성에 따른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CIM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효율 </a:t>
            </a:r>
            <a:b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(Energy / Area) –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정확도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그림 7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A00E2F0-9C34-1679-24C0-599FCBC168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22836" y="33365843"/>
            <a:ext cx="6534434" cy="3804794"/>
          </a:xfrm>
          <a:prstGeom prst="rect">
            <a:avLst/>
          </a:prstGeom>
        </p:spPr>
      </p:pic>
      <p:pic>
        <p:nvPicPr>
          <p:cNvPr id="73" name="그림 72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989BDE-6D63-3FF1-9D71-7C68A1A373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67029" y="33365843"/>
            <a:ext cx="5017800" cy="388827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EA0786E-035B-81CD-2304-6DDB7C64DEF4}"/>
              </a:ext>
            </a:extLst>
          </p:cNvPr>
          <p:cNvSpPr txBox="1"/>
          <p:nvPr/>
        </p:nvSpPr>
        <p:spPr>
          <a:xfrm>
            <a:off x="24881682" y="33425133"/>
            <a:ext cx="506549" cy="153888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latin typeface="Arial Narrow" panose="020B0606020202030204" pitchFamily="34" charset="0"/>
              </a:rPr>
              <a:t>This Work</a:t>
            </a:r>
            <a:endParaRPr lang="ko-KR" altLang="en-US" sz="10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3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20924</TotalTime>
  <Words>499</Words>
  <Application>Microsoft Office PowerPoint</Application>
  <PresentationFormat>사용자 지정</PresentationFormat>
  <Paragraphs>45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fkGroteskNeue</vt:lpstr>
      <vt:lpstr>맑은 고딕</vt:lpstr>
      <vt:lpstr>Arial</vt:lpstr>
      <vt:lpstr>Arial Narrow</vt:lpstr>
      <vt:lpstr>Calibri</vt:lpstr>
      <vt:lpstr>Calibri Light</vt:lpstr>
      <vt:lpstr>Times New Roman</vt:lpstr>
      <vt:lpstr>Wingdings</vt:lpstr>
      <vt:lpstr>Office 테마</vt:lpstr>
      <vt:lpstr>디자인 사용자 지정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Jeonghyeok You</cp:lastModifiedBy>
  <cp:revision>95</cp:revision>
  <dcterms:created xsi:type="dcterms:W3CDTF">2019-05-23T01:50:43Z</dcterms:created>
  <dcterms:modified xsi:type="dcterms:W3CDTF">2026-06-22T09:14:33Z</dcterms:modified>
</cp:coreProperties>
</file>